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77" r:id="rId3"/>
    <p:sldId id="258" r:id="rId4"/>
    <p:sldId id="265" r:id="rId5"/>
    <p:sldId id="266" r:id="rId6"/>
    <p:sldId id="273" r:id="rId7"/>
    <p:sldId id="269" r:id="rId8"/>
    <p:sldId id="272" r:id="rId9"/>
    <p:sldId id="270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24418-C548-4EDC-A6B5-D4D3D08DE067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0442D-FCDA-478D-A7A4-26DAADE39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5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aownworld.tistory.com/117" TargetMode="External"/><Relationship Id="rId3" Type="http://schemas.openxmlformats.org/officeDocument/2006/relationships/hyperlink" Target="https://videomonster.com/designselect" TargetMode="External"/><Relationship Id="rId7" Type="http://schemas.openxmlformats.org/officeDocument/2006/relationships/hyperlink" Target="http://blog.naver.com/PostView.nhn?blogId=skssim&amp;logNo=117030406&amp;parentCategoryNo=&amp;categoryNo=48&amp;viewDate=&amp;isShowPopularPosts=false&amp;from=postView" TargetMode="External"/><Relationship Id="rId2" Type="http://schemas.openxmlformats.org/officeDocument/2006/relationships/hyperlink" Target="https://go.gliffy.com/go/html5/laun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agi815.tistory.com/1015" TargetMode="External"/><Relationship Id="rId11" Type="http://schemas.openxmlformats.org/officeDocument/2006/relationships/hyperlink" Target="https://leechwin.tistory.com/entry/Eclipse-%EB%8B%A4%EC%9A%B4%EB%A1%9C%EB%93%9C-%EB%B0%9B%EC%9D%80-font-%EC%A0%81%EC%9A%A9%ED%95%98%EA%B8%B0" TargetMode="External"/><Relationship Id="rId5" Type="http://schemas.openxmlformats.org/officeDocument/2006/relationships/hyperlink" Target="https://hanxueli.tistory.com/38" TargetMode="External"/><Relationship Id="rId10" Type="http://schemas.openxmlformats.org/officeDocument/2006/relationships/hyperlink" Target="http://blog.naver.com/PostView.nhn?blogId=json2811&amp;logNo=90121474132&amp;redirect=Dlog&amp;widgetTypeCall=true" TargetMode="External"/><Relationship Id="rId4" Type="http://schemas.openxmlformats.org/officeDocument/2006/relationships/hyperlink" Target="https://hatchful.shopify.com/" TargetMode="External"/><Relationship Id="rId9" Type="http://schemas.openxmlformats.org/officeDocument/2006/relationships/hyperlink" Target="https://mainia.tistory.com/1299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745112" y="481697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</a:rPr>
              <a:t>도와줘</a:t>
            </a:r>
            <a:r>
              <a:rPr lang="ko-KR" altLang="en-US" sz="4000" b="1" dirty="0">
                <a:solidFill>
                  <a:srgbClr val="FEFDA3"/>
                </a:solidFill>
              </a:rPr>
              <a:t> 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</a:rPr>
              <a:t>SAMS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994733" y="753223"/>
            <a:ext cx="1472467" cy="39313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000" b="1" kern="0" dirty="0">
                <a:ln w="3175">
                  <a:noFill/>
                </a:ln>
                <a:solidFill>
                  <a:schemeClr val="tx2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SPAM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6A64C7-EF8A-419A-A3A8-718A7F47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733" y="1282533"/>
            <a:ext cx="4682036" cy="33094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F0D2D1-1B40-477E-8E2D-ADD7E29AA234}"/>
              </a:ext>
            </a:extLst>
          </p:cNvPr>
          <p:cNvSpPr/>
          <p:nvPr/>
        </p:nvSpPr>
        <p:spPr>
          <a:xfrm>
            <a:off x="1745112" y="5368455"/>
            <a:ext cx="6096000" cy="4140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Streaming Ability Market System</a:t>
            </a:r>
            <a:endParaRPr lang="ko-KR" alt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0">
            <a:extLst>
              <a:ext uri="{FF2B5EF4-FFF2-40B4-BE49-F238E27FC236}">
                <a16:creationId xmlns:a16="http://schemas.microsoft.com/office/drawing/2014/main" id="{479C5C55-69B4-4996-8A6A-7E85B82D9610}"/>
              </a:ext>
            </a:extLst>
          </p:cNvPr>
          <p:cNvSpPr/>
          <p:nvPr/>
        </p:nvSpPr>
        <p:spPr>
          <a:xfrm>
            <a:off x="582266" y="3148457"/>
            <a:ext cx="1485533" cy="37215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5FC489-30CA-4087-9BFB-F1C000AAF3AE}"/>
              </a:ext>
            </a:extLst>
          </p:cNvPr>
          <p:cNvSpPr/>
          <p:nvPr/>
        </p:nvSpPr>
        <p:spPr>
          <a:xfrm>
            <a:off x="408369" y="778988"/>
            <a:ext cx="158022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547408-D0EC-40E8-9C65-4C7BC1AAA0D1}"/>
              </a:ext>
            </a:extLst>
          </p:cNvPr>
          <p:cNvSpPr/>
          <p:nvPr/>
        </p:nvSpPr>
        <p:spPr>
          <a:xfrm>
            <a:off x="424893" y="371835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 소개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02E6B-7997-4A6A-8B4B-DB3EE786E7D8}"/>
              </a:ext>
            </a:extLst>
          </p:cNvPr>
          <p:cNvSpPr txBox="1"/>
          <p:nvPr/>
        </p:nvSpPr>
        <p:spPr>
          <a:xfrm>
            <a:off x="661560" y="3179822"/>
            <a:ext cx="148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박유림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팀장</a:t>
            </a:r>
            <a:r>
              <a:rPr lang="en-US" altLang="ko-KR" sz="1600" b="1" dirty="0"/>
              <a:t>)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35B110-8D16-4FC6-A139-22260EE9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61" y="1620345"/>
            <a:ext cx="1345715" cy="14528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06D42C-8E12-4B0F-9EC0-AFB39ECE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438" y="1708692"/>
            <a:ext cx="1116701" cy="14006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15EF0D-EA24-4187-BE99-97C48C5E7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498" y="1708957"/>
            <a:ext cx="1473769" cy="14003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F5B826A-7C5A-4AF2-95CB-8CDDFD75D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60" y="1510054"/>
            <a:ext cx="1316804" cy="15340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BD5378-F8DD-4F57-8F11-7B6E62566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219" y="1676409"/>
            <a:ext cx="1217946" cy="14003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438D102-4610-486B-B8A2-AA09CB561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5903" y="1579789"/>
            <a:ext cx="1257384" cy="1534009"/>
          </a:xfrm>
          <a:prstGeom prst="rect">
            <a:avLst/>
          </a:prstGeom>
        </p:spPr>
      </p:pic>
      <p:sp>
        <p:nvSpPr>
          <p:cNvPr id="30" name="모서리가 둥근 직사각형 40">
            <a:extLst>
              <a:ext uri="{FF2B5EF4-FFF2-40B4-BE49-F238E27FC236}">
                <a16:creationId xmlns:a16="http://schemas.microsoft.com/office/drawing/2014/main" id="{E99F82AC-F9D7-428F-B692-9A559F8CCDA9}"/>
              </a:ext>
            </a:extLst>
          </p:cNvPr>
          <p:cNvSpPr/>
          <p:nvPr/>
        </p:nvSpPr>
        <p:spPr>
          <a:xfrm>
            <a:off x="2492447" y="3158814"/>
            <a:ext cx="1485533" cy="372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3ED00-4986-4C45-B9B5-75004763C69B}"/>
              </a:ext>
            </a:extLst>
          </p:cNvPr>
          <p:cNvSpPr txBox="1"/>
          <p:nvPr/>
        </p:nvSpPr>
        <p:spPr>
          <a:xfrm>
            <a:off x="2524407" y="3207546"/>
            <a:ext cx="148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이재성</a:t>
            </a:r>
            <a:endParaRPr lang="ko-KR" altLang="en-US" b="1" dirty="0"/>
          </a:p>
        </p:txBody>
      </p:sp>
      <p:sp>
        <p:nvSpPr>
          <p:cNvPr id="32" name="모서리가 둥근 직사각형 40">
            <a:extLst>
              <a:ext uri="{FF2B5EF4-FFF2-40B4-BE49-F238E27FC236}">
                <a16:creationId xmlns:a16="http://schemas.microsoft.com/office/drawing/2014/main" id="{89622DBC-A4A0-4737-9AAF-43ED6E1A4156}"/>
              </a:ext>
            </a:extLst>
          </p:cNvPr>
          <p:cNvSpPr/>
          <p:nvPr/>
        </p:nvSpPr>
        <p:spPr>
          <a:xfrm>
            <a:off x="4447017" y="3169172"/>
            <a:ext cx="1485533" cy="37215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CA1905-907F-42ED-B36B-44257033599C}"/>
              </a:ext>
            </a:extLst>
          </p:cNvPr>
          <p:cNvSpPr txBox="1"/>
          <p:nvPr/>
        </p:nvSpPr>
        <p:spPr>
          <a:xfrm>
            <a:off x="4447017" y="3185449"/>
            <a:ext cx="148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문종진</a:t>
            </a:r>
            <a:endParaRPr lang="ko-KR" altLang="en-US" b="1" dirty="0"/>
          </a:p>
        </p:txBody>
      </p:sp>
      <p:sp>
        <p:nvSpPr>
          <p:cNvPr id="34" name="모서리가 둥근 직사각형 40">
            <a:extLst>
              <a:ext uri="{FF2B5EF4-FFF2-40B4-BE49-F238E27FC236}">
                <a16:creationId xmlns:a16="http://schemas.microsoft.com/office/drawing/2014/main" id="{958A9FEC-FE0A-4451-9065-937A44221D9F}"/>
              </a:ext>
            </a:extLst>
          </p:cNvPr>
          <p:cNvSpPr/>
          <p:nvPr/>
        </p:nvSpPr>
        <p:spPr>
          <a:xfrm>
            <a:off x="6320214" y="3160292"/>
            <a:ext cx="1485533" cy="37215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2BE579-D2E9-40FE-99F7-EA6FC141A6E9}"/>
              </a:ext>
            </a:extLst>
          </p:cNvPr>
          <p:cNvSpPr txBox="1"/>
          <p:nvPr/>
        </p:nvSpPr>
        <p:spPr>
          <a:xfrm>
            <a:off x="6309864" y="3201289"/>
            <a:ext cx="148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홍우영</a:t>
            </a:r>
            <a:endParaRPr lang="ko-KR" altLang="en-US" b="1" dirty="0"/>
          </a:p>
        </p:txBody>
      </p:sp>
      <p:sp>
        <p:nvSpPr>
          <p:cNvPr id="36" name="모서리가 둥근 직사각형 40">
            <a:extLst>
              <a:ext uri="{FF2B5EF4-FFF2-40B4-BE49-F238E27FC236}">
                <a16:creationId xmlns:a16="http://schemas.microsoft.com/office/drawing/2014/main" id="{4E95A81E-7AAA-431C-9F49-215063D4EA05}"/>
              </a:ext>
            </a:extLst>
          </p:cNvPr>
          <p:cNvSpPr/>
          <p:nvPr/>
        </p:nvSpPr>
        <p:spPr>
          <a:xfrm>
            <a:off x="8202283" y="3160295"/>
            <a:ext cx="1485533" cy="37215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4D44D4-40B5-41A7-8925-47567E0B47C5}"/>
              </a:ext>
            </a:extLst>
          </p:cNvPr>
          <p:cNvSpPr txBox="1"/>
          <p:nvPr/>
        </p:nvSpPr>
        <p:spPr>
          <a:xfrm>
            <a:off x="8202283" y="3176572"/>
            <a:ext cx="148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유보윤</a:t>
            </a:r>
            <a:endParaRPr lang="ko-KR" altLang="en-US" b="1" dirty="0"/>
          </a:p>
        </p:txBody>
      </p:sp>
      <p:sp>
        <p:nvSpPr>
          <p:cNvPr id="38" name="모서리가 둥근 직사각형 40">
            <a:extLst>
              <a:ext uri="{FF2B5EF4-FFF2-40B4-BE49-F238E27FC236}">
                <a16:creationId xmlns:a16="http://schemas.microsoft.com/office/drawing/2014/main" id="{15567BE4-BE06-4A69-8E6D-D0D4E4693097}"/>
              </a:ext>
            </a:extLst>
          </p:cNvPr>
          <p:cNvSpPr/>
          <p:nvPr/>
        </p:nvSpPr>
        <p:spPr>
          <a:xfrm>
            <a:off x="10065130" y="3167693"/>
            <a:ext cx="1485533" cy="37215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7E7410-823F-449B-8941-4B9D80C95C95}"/>
              </a:ext>
            </a:extLst>
          </p:cNvPr>
          <p:cNvSpPr txBox="1"/>
          <p:nvPr/>
        </p:nvSpPr>
        <p:spPr>
          <a:xfrm>
            <a:off x="10093269" y="3201289"/>
            <a:ext cx="148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이승연</a:t>
            </a:r>
            <a:endParaRPr lang="ko-KR" altLang="en-US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8E4C4E0-345F-458F-A276-7C0ECB5681E3}"/>
              </a:ext>
            </a:extLst>
          </p:cNvPr>
          <p:cNvSpPr/>
          <p:nvPr/>
        </p:nvSpPr>
        <p:spPr>
          <a:xfrm>
            <a:off x="440275" y="3795459"/>
            <a:ext cx="1819923" cy="2579021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EF736-B9C3-4AB9-BC40-1E9DD322C1EA}"/>
              </a:ext>
            </a:extLst>
          </p:cNvPr>
          <p:cNvSpPr txBox="1"/>
          <p:nvPr/>
        </p:nvSpPr>
        <p:spPr>
          <a:xfrm>
            <a:off x="472307" y="4100469"/>
            <a:ext cx="1795299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marR="0" indent="-127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effectLst/>
                <a:ea typeface="맑은 고딕" panose="020B0503020000020004" pitchFamily="50" charset="-127"/>
              </a:rPr>
              <a:t>-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인력 매칭 게시판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DB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JAVA, GUI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구현</a:t>
            </a:r>
            <a:endParaRPr lang="en-US" altLang="ko-KR" sz="1400" b="1" kern="0" spc="0" dirty="0">
              <a:effectLst/>
              <a:ea typeface="맑은 고딕" panose="020B0503020000020004" pitchFamily="50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채팅 기능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진행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)</a:t>
            </a: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문서 제작 및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PPT</a:t>
            </a:r>
            <a:endParaRPr lang="ko-KR" altLang="en-US" sz="1400" b="1" kern="0" spc="0" dirty="0">
              <a:effectLst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CAEC42B-DC95-4864-8C89-F92BA35F5C45}"/>
              </a:ext>
            </a:extLst>
          </p:cNvPr>
          <p:cNvSpPr/>
          <p:nvPr/>
        </p:nvSpPr>
        <p:spPr>
          <a:xfrm>
            <a:off x="2359331" y="3805815"/>
            <a:ext cx="1819923" cy="25790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F00011-E164-409B-AFEC-2F74E17F9350}"/>
              </a:ext>
            </a:extLst>
          </p:cNvPr>
          <p:cNvSpPr txBox="1"/>
          <p:nvPr/>
        </p:nvSpPr>
        <p:spPr>
          <a:xfrm>
            <a:off x="2440064" y="4407290"/>
            <a:ext cx="167130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아이디어 기획</a:t>
            </a:r>
            <a:endParaRPr lang="en-US" altLang="ko-KR" sz="1400" b="1" kern="0" spc="0" dirty="0">
              <a:effectLst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시스템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GUI</a:t>
            </a: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영상 제작</a:t>
            </a:r>
            <a:endParaRPr lang="ko-KR" altLang="en-US" sz="1400" b="1" kern="0" spc="0" dirty="0">
              <a:effectLst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2ECAEBB-E2C5-4B7B-8C84-C29B6ED65D6D}"/>
              </a:ext>
            </a:extLst>
          </p:cNvPr>
          <p:cNvSpPr/>
          <p:nvPr/>
        </p:nvSpPr>
        <p:spPr>
          <a:xfrm>
            <a:off x="4268035" y="3841326"/>
            <a:ext cx="1819923" cy="2579021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84243E-626F-4C4B-B5DF-A8DE4863B84C}"/>
              </a:ext>
            </a:extLst>
          </p:cNvPr>
          <p:cNvSpPr txBox="1"/>
          <p:nvPr/>
        </p:nvSpPr>
        <p:spPr>
          <a:xfrm>
            <a:off x="4268035" y="4189756"/>
            <a:ext cx="1869372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로그인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회원가입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 24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시간 자동 삭제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DB</a:t>
            </a: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 JAVA, GUI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구현</a:t>
            </a:r>
            <a:endParaRPr lang="en-US" altLang="ko-KR" sz="1400" b="1" kern="0" spc="0" dirty="0">
              <a:effectLst/>
              <a:latin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기능 통합 </a:t>
            </a:r>
            <a:endParaRPr lang="ko-KR" altLang="en-US" sz="1400" b="1" kern="0" spc="0" dirty="0">
              <a:effectLst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42FFE03-8207-427E-844C-26DEC40F8043}"/>
              </a:ext>
            </a:extLst>
          </p:cNvPr>
          <p:cNvSpPr/>
          <p:nvPr/>
        </p:nvSpPr>
        <p:spPr>
          <a:xfrm>
            <a:off x="6160459" y="3851682"/>
            <a:ext cx="1819923" cy="25790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D451CD-C067-4D0C-9C55-F50A5F10FB5F}"/>
              </a:ext>
            </a:extLst>
          </p:cNvPr>
          <p:cNvSpPr txBox="1"/>
          <p:nvPr/>
        </p:nvSpPr>
        <p:spPr>
          <a:xfrm>
            <a:off x="6166317" y="4135980"/>
            <a:ext cx="1819923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인력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평점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완료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 24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시간 자동 삭제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DB</a:t>
            </a: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 JAVA, GUI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구현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시스템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GUI</a:t>
            </a: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기능 통합</a:t>
            </a:r>
            <a:endParaRPr lang="ko-KR" altLang="en-US" sz="1400" b="1" kern="0" spc="0" dirty="0">
              <a:effectLst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DE09335-540D-406A-A22A-8A8C0A99D5B0}"/>
              </a:ext>
            </a:extLst>
          </p:cNvPr>
          <p:cNvSpPr/>
          <p:nvPr/>
        </p:nvSpPr>
        <p:spPr>
          <a:xfrm>
            <a:off x="8042532" y="3869437"/>
            <a:ext cx="1819923" cy="2579021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90E7D5-8C12-4FEF-9D6E-D60425753DAB}"/>
              </a:ext>
            </a:extLst>
          </p:cNvPr>
          <p:cNvSpPr txBox="1"/>
          <p:nvPr/>
        </p:nvSpPr>
        <p:spPr>
          <a:xfrm>
            <a:off x="8057835" y="4407290"/>
            <a:ext cx="186937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완료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DB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구현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평점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DB</a:t>
            </a: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JAVA, GUI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구현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시스템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GUI </a:t>
            </a:r>
            <a:endParaRPr lang="ko-KR" altLang="en-US" sz="1400" b="1" kern="0" spc="0" dirty="0">
              <a:effectLst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F2894C-7EF8-4601-9525-692B4CA9440A}"/>
              </a:ext>
            </a:extLst>
          </p:cNvPr>
          <p:cNvSpPr/>
          <p:nvPr/>
        </p:nvSpPr>
        <p:spPr>
          <a:xfrm>
            <a:off x="9926076" y="3862036"/>
            <a:ext cx="1819923" cy="25790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9AF2AF-8A8F-4796-872C-7AB9E61538CF}"/>
              </a:ext>
            </a:extLst>
          </p:cNvPr>
          <p:cNvSpPr txBox="1"/>
          <p:nvPr/>
        </p:nvSpPr>
        <p:spPr>
          <a:xfrm>
            <a:off x="9926075" y="4275247"/>
            <a:ext cx="1819923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인력 매칭 게시판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DB  </a:t>
            </a: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JAVA, GUI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구현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1400" b="1" kern="0" spc="0" dirty="0">
                <a:effectLst/>
                <a:ea typeface="맑은 고딕" panose="020B0503020000020004" pitchFamily="50" charset="-127"/>
              </a:rPr>
              <a:t>문서 제작 및 </a:t>
            </a:r>
            <a:r>
              <a:rPr lang="en-US" altLang="ko-KR" sz="1400" b="1" kern="0" spc="0" dirty="0">
                <a:effectLst/>
                <a:latin typeface="맑은 고딕" panose="020B0503020000020004" pitchFamily="50" charset="-127"/>
              </a:rPr>
              <a:t>PPT </a:t>
            </a:r>
            <a:endParaRPr lang="ko-KR" altLang="en-US" sz="1400" b="1" kern="0" spc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388426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5FC489-30CA-4087-9BFB-F1C000AAF3AE}"/>
              </a:ext>
            </a:extLst>
          </p:cNvPr>
          <p:cNvSpPr/>
          <p:nvPr/>
        </p:nvSpPr>
        <p:spPr>
          <a:xfrm>
            <a:off x="408369" y="778988"/>
            <a:ext cx="158022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547408-D0EC-40E8-9C65-4C7BC1AAA0D1}"/>
              </a:ext>
            </a:extLst>
          </p:cNvPr>
          <p:cNvSpPr/>
          <p:nvPr/>
        </p:nvSpPr>
        <p:spPr>
          <a:xfrm>
            <a:off x="424893" y="371835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 문헌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F5E94-C305-46D5-A459-E286C7673C75}"/>
              </a:ext>
            </a:extLst>
          </p:cNvPr>
          <p:cNvSpPr txBox="1"/>
          <p:nvPr/>
        </p:nvSpPr>
        <p:spPr>
          <a:xfrm>
            <a:off x="273972" y="824707"/>
            <a:ext cx="12057112" cy="5370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책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Do it!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자바 프로그래밍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–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박은종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웹 페이지 </a:t>
            </a: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2"/>
              </a:rPr>
              <a:t>https://go.gliffy.com/go/html5/launch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FlowChart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3"/>
              </a:rPr>
              <a:t>https://videomonster.com/designselect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4"/>
              </a:rPr>
              <a:t>https://hatchful.shopify.com/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5"/>
              </a:rPr>
              <a:t>https://hanxueli.tistory.com/38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6"/>
              </a:rPr>
              <a:t>https://yagi815.tistory.com/1015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https://blaseed.tistory.com/23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7"/>
              </a:rPr>
              <a:t>http://blog.naver.com/PostView.nhn?blogId=skssim&amp;logNo=117030406&amp;parentCategoryNo=&amp;categoryNo=48&amp;viewDate=&amp;isShowPopularPosts=false&amp;from=postView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8"/>
              </a:rPr>
              <a:t>https://meaownworld.tistory.com/117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맑은 고딕" panose="020B0503020000020004" pitchFamily="50" charset="-127"/>
                <a:hlinkClick r:id="rId9"/>
              </a:rPr>
              <a:t>https://mainia.tistory.com/1299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https://itprogramming119.tistory.com/entry/Oracle-Error-ORA-00905-%EB%88%84%EB%9D%BD%EB%90%9C-%ED%82%A4%EC%9B%8C%EB%93%9C-missing-keyword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10"/>
              </a:rPr>
              <a:t>http://blog.naver.com/PostView.nhn?blogId=json2811&amp;logNo=90121474132&amp;redirect=Dlog&amp;widgetTypeCall=true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hlinkClick r:id="rId11"/>
              </a:rPr>
              <a:t>https://leechwin.tistory.com/entry/Eclipse-%EB%8B%A4%EC%9A%B4%EB%A1%9C%EB%93%9C-%EB%B0%9B%EC%9D%80-font-%EC%A0%81%EC%9A%A9%ED%95%98%EA%B8%B0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https://blog.naver.com/rain483/220735919930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https://m.blog.naver.com/PostView.nhn?blogId=ndb796&amp;logNo=220632907661&amp;proxyReferer=https:%2F%2Fwww.google.com%2F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https://m.blog.naver.com/PostView.nhn?blogId=start150408&amp;logNo=220368854709&amp;proxyReferer=https:%2F%2Fwww.google.co.kr%2F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780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0">
            <a:extLst>
              <a:ext uri="{FF2B5EF4-FFF2-40B4-BE49-F238E27FC236}">
                <a16:creationId xmlns:a16="http://schemas.microsoft.com/office/drawing/2014/main" id="{479C5C55-69B4-4996-8A6A-7E85B82D9610}"/>
              </a:ext>
            </a:extLst>
          </p:cNvPr>
          <p:cNvSpPr/>
          <p:nvPr/>
        </p:nvSpPr>
        <p:spPr>
          <a:xfrm>
            <a:off x="2638245" y="5089256"/>
            <a:ext cx="6737475" cy="37215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8DB113-F8A8-47E5-AA92-E6CAEEF07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69" b="30458"/>
          <a:stretch/>
        </p:blipFill>
        <p:spPr>
          <a:xfrm>
            <a:off x="4366300" y="1797596"/>
            <a:ext cx="3082213" cy="2638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02E6B-7997-4A6A-8B4B-DB3EE786E7D8}"/>
              </a:ext>
            </a:extLst>
          </p:cNvPr>
          <p:cNvSpPr txBox="1"/>
          <p:nvPr/>
        </p:nvSpPr>
        <p:spPr>
          <a:xfrm>
            <a:off x="4434392" y="4767316"/>
            <a:ext cx="3323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</a:t>
            </a:r>
            <a:endParaRPr lang="ko-KR" altLang="en-US" sz="4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0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10112_112710975">
            <a:hlinkClick r:id="" action="ppaction://media"/>
            <a:extLst>
              <a:ext uri="{FF2B5EF4-FFF2-40B4-BE49-F238E27FC236}">
                <a16:creationId xmlns:a16="http://schemas.microsoft.com/office/drawing/2014/main" id="{0EE0228E-1B6A-45E1-B7D4-CD51C5F14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501" y="472019"/>
            <a:ext cx="10431262" cy="58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1">
            <a:extLst>
              <a:ext uri="{FF2B5EF4-FFF2-40B4-BE49-F238E27FC236}">
                <a16:creationId xmlns:a16="http://schemas.microsoft.com/office/drawing/2014/main" id="{690ACA10-9959-4F40-AA84-01043303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387" y="1652002"/>
            <a:ext cx="1993042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i="0" kern="1200" baseline="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Tahoma" pitchFamily="34" charset="0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제안 배경</a:t>
            </a:r>
          </a:p>
        </p:txBody>
      </p:sp>
      <p:sp>
        <p:nvSpPr>
          <p:cNvPr id="92" name="텍스트 개체 틀 4">
            <a:extLst>
              <a:ext uri="{FF2B5EF4-FFF2-40B4-BE49-F238E27FC236}">
                <a16:creationId xmlns:a16="http://schemas.microsoft.com/office/drawing/2014/main" id="{613423CB-53BA-4F24-BCF2-707152C5C5C3}"/>
              </a:ext>
            </a:extLst>
          </p:cNvPr>
          <p:cNvSpPr txBox="1">
            <a:spLocks/>
          </p:cNvSpPr>
          <p:nvPr/>
        </p:nvSpPr>
        <p:spPr>
          <a:xfrm>
            <a:off x="7461387" y="1767813"/>
            <a:ext cx="1993042" cy="8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894" indent="-88894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Tahoma" pitchFamily="34" charset="0"/>
              <a:buNone/>
              <a:def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j-ea"/>
                <a:cs typeface="Tahoma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</a:pP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제안배경 및 목표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시장 및 유사 상품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텍스트 개체 틀 6">
            <a:extLst>
              <a:ext uri="{FF2B5EF4-FFF2-40B4-BE49-F238E27FC236}">
                <a16:creationId xmlns:a16="http://schemas.microsoft.com/office/drawing/2014/main" id="{B169ACC4-5F9A-4EF6-917E-CC40294BDCF0}"/>
              </a:ext>
            </a:extLst>
          </p:cNvPr>
          <p:cNvSpPr txBox="1">
            <a:spLocks/>
          </p:cNvSpPr>
          <p:nvPr/>
        </p:nvSpPr>
        <p:spPr>
          <a:xfrm>
            <a:off x="6441826" y="1571518"/>
            <a:ext cx="798919" cy="5303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1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76A5A8E-D1D6-43CB-B5E8-5D15974A0564}"/>
              </a:ext>
            </a:extLst>
          </p:cNvPr>
          <p:cNvSpPr txBox="1">
            <a:spLocks/>
          </p:cNvSpPr>
          <p:nvPr/>
        </p:nvSpPr>
        <p:spPr>
          <a:xfrm>
            <a:off x="7461387" y="3082082"/>
            <a:ext cx="1993042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i="0" kern="1200" baseline="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Tahoma" pitchFamily="34" charset="0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</a:p>
        </p:txBody>
      </p:sp>
      <p:sp>
        <p:nvSpPr>
          <p:cNvPr id="104" name="텍스트 개체 틀 4">
            <a:extLst>
              <a:ext uri="{FF2B5EF4-FFF2-40B4-BE49-F238E27FC236}">
                <a16:creationId xmlns:a16="http://schemas.microsoft.com/office/drawing/2014/main" id="{66F71520-1F67-42C5-B4F8-C561E25E1301}"/>
              </a:ext>
            </a:extLst>
          </p:cNvPr>
          <p:cNvSpPr txBox="1">
            <a:spLocks/>
          </p:cNvSpPr>
          <p:nvPr/>
        </p:nvSpPr>
        <p:spPr>
          <a:xfrm>
            <a:off x="7520477" y="3469255"/>
            <a:ext cx="1993042" cy="8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894" indent="-88894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Tahoma" pitchFamily="34" charset="0"/>
              <a:buNone/>
              <a:def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j-ea"/>
                <a:cs typeface="Tahoma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 설계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 구현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기대효과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텍스트 개체 틀 6">
            <a:extLst>
              <a:ext uri="{FF2B5EF4-FFF2-40B4-BE49-F238E27FC236}">
                <a16:creationId xmlns:a16="http://schemas.microsoft.com/office/drawing/2014/main" id="{DB79A48E-277F-4EC2-8245-E5D4C4715C3F}"/>
              </a:ext>
            </a:extLst>
          </p:cNvPr>
          <p:cNvSpPr txBox="1">
            <a:spLocks/>
          </p:cNvSpPr>
          <p:nvPr/>
        </p:nvSpPr>
        <p:spPr>
          <a:xfrm>
            <a:off x="6441826" y="3019520"/>
            <a:ext cx="798919" cy="5303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1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제목 1">
            <a:extLst>
              <a:ext uri="{FF2B5EF4-FFF2-40B4-BE49-F238E27FC236}">
                <a16:creationId xmlns:a16="http://schemas.microsoft.com/office/drawing/2014/main" id="{B6AF6210-DD4E-402A-BE6F-E7BE5FC2AACA}"/>
              </a:ext>
            </a:extLst>
          </p:cNvPr>
          <p:cNvSpPr txBox="1">
            <a:spLocks/>
          </p:cNvSpPr>
          <p:nvPr/>
        </p:nvSpPr>
        <p:spPr>
          <a:xfrm>
            <a:off x="7529355" y="4701977"/>
            <a:ext cx="1993042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i="0" kern="1200" baseline="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Tahoma" pitchFamily="34" charset="0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마무리</a:t>
            </a:r>
          </a:p>
        </p:txBody>
      </p:sp>
      <p:sp>
        <p:nvSpPr>
          <p:cNvPr id="107" name="텍스트 개체 틀 4">
            <a:extLst>
              <a:ext uri="{FF2B5EF4-FFF2-40B4-BE49-F238E27FC236}">
                <a16:creationId xmlns:a16="http://schemas.microsoft.com/office/drawing/2014/main" id="{31DA6CFB-486A-4949-A24E-F8C74D13B37E}"/>
              </a:ext>
            </a:extLst>
          </p:cNvPr>
          <p:cNvSpPr txBox="1">
            <a:spLocks/>
          </p:cNvSpPr>
          <p:nvPr/>
        </p:nvSpPr>
        <p:spPr>
          <a:xfrm>
            <a:off x="7529355" y="5099998"/>
            <a:ext cx="1993042" cy="8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894" indent="-88894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Tahoma" pitchFamily="34" charset="0"/>
              <a:buNone/>
              <a:def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j-ea"/>
                <a:cs typeface="Tahoma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진행 일정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 소개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 문헌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텍스트 개체 틀 6">
            <a:extLst>
              <a:ext uri="{FF2B5EF4-FFF2-40B4-BE49-F238E27FC236}">
                <a16:creationId xmlns:a16="http://schemas.microsoft.com/office/drawing/2014/main" id="{A587B25B-BF98-4A26-AAD0-EB6AF80BDD1B}"/>
              </a:ext>
            </a:extLst>
          </p:cNvPr>
          <p:cNvSpPr txBox="1">
            <a:spLocks/>
          </p:cNvSpPr>
          <p:nvPr/>
        </p:nvSpPr>
        <p:spPr>
          <a:xfrm>
            <a:off x="6450704" y="4680588"/>
            <a:ext cx="798919" cy="5303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1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5FC489-30CA-4087-9BFB-F1C000AAF3AE}"/>
              </a:ext>
            </a:extLst>
          </p:cNvPr>
          <p:cNvSpPr/>
          <p:nvPr/>
        </p:nvSpPr>
        <p:spPr>
          <a:xfrm>
            <a:off x="435005" y="778988"/>
            <a:ext cx="816746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547408-D0EC-40E8-9C65-4C7BC1AAA0D1}"/>
              </a:ext>
            </a:extLst>
          </p:cNvPr>
          <p:cNvSpPr/>
          <p:nvPr/>
        </p:nvSpPr>
        <p:spPr>
          <a:xfrm>
            <a:off x="506024" y="379191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함초롬돋움" panose="02030504000101010101" pitchFamily="18" charset="-127"/>
                <a:cs typeface="함초롬돋움" panose="02030504000101010101" pitchFamily="18" charset="-127"/>
              </a:rPr>
              <a:t>목 차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6B7A1F-AA06-497D-9DCE-507511598A4B}"/>
              </a:ext>
            </a:extLst>
          </p:cNvPr>
          <p:cNvSpPr/>
          <p:nvPr/>
        </p:nvSpPr>
        <p:spPr>
          <a:xfrm>
            <a:off x="2920761" y="1504663"/>
            <a:ext cx="2785039" cy="4026127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35B5B1-77F0-4A5A-BEBA-C5EE5B25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712" y="2113003"/>
            <a:ext cx="2197136" cy="2859395"/>
          </a:xfrm>
          <a:prstGeom prst="rect">
            <a:avLst/>
          </a:prstGeom>
        </p:spPr>
      </p:pic>
      <p:sp>
        <p:nvSpPr>
          <p:cNvPr id="15" name="사다리꼴 14">
            <a:extLst>
              <a:ext uri="{FF2B5EF4-FFF2-40B4-BE49-F238E27FC236}">
                <a16:creationId xmlns:a16="http://schemas.microsoft.com/office/drawing/2014/main" id="{57F44A6A-1335-49AE-B410-E8DF3D6878D7}"/>
              </a:ext>
            </a:extLst>
          </p:cNvPr>
          <p:cNvSpPr/>
          <p:nvPr/>
        </p:nvSpPr>
        <p:spPr>
          <a:xfrm rot="10800000">
            <a:off x="3599293" y="1505134"/>
            <a:ext cx="1301187" cy="98954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1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5FC489-30CA-4087-9BFB-F1C000AAF3AE}"/>
              </a:ext>
            </a:extLst>
          </p:cNvPr>
          <p:cNvSpPr/>
          <p:nvPr/>
        </p:nvSpPr>
        <p:spPr>
          <a:xfrm>
            <a:off x="408369" y="770110"/>
            <a:ext cx="2242234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547408-D0EC-40E8-9C65-4C7BC1AAA0D1}"/>
              </a:ext>
            </a:extLst>
          </p:cNvPr>
          <p:cNvSpPr/>
          <p:nvPr/>
        </p:nvSpPr>
        <p:spPr>
          <a:xfrm>
            <a:off x="408369" y="378945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제안 배경 및 목표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9ED-08C1-4B2E-B1BA-2A3789D50CC1}"/>
              </a:ext>
            </a:extLst>
          </p:cNvPr>
          <p:cNvSpPr txBox="1"/>
          <p:nvPr/>
        </p:nvSpPr>
        <p:spPr>
          <a:xfrm>
            <a:off x="3138256" y="1625885"/>
            <a:ext cx="6094520" cy="152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현재 다양한 인력플랫폼이 존재하지만 딱딱한 조건과 형식적인  조건으로 구인을 하고 있다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ctr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사업자의 중심으로 이뤄진 플랫폼에서 사람들의 다양한 요구들을 충족시키지 못하고 있었다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CF0413-5C2A-4131-A0DE-7A538AE93C06}"/>
              </a:ext>
            </a:extLst>
          </p:cNvPr>
          <p:cNvSpPr txBox="1"/>
          <p:nvPr/>
        </p:nvSpPr>
        <p:spPr>
          <a:xfrm>
            <a:off x="2920794" y="4319595"/>
            <a:ext cx="6425173" cy="1110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사람의 </a:t>
            </a: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노동력</a:t>
            </a:r>
            <a:r>
              <a:rPr lang="ko-KR" altLang="en-US" sz="18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또는 </a:t>
            </a: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시간</a:t>
            </a:r>
            <a:r>
              <a:rPr lang="ko-KR" altLang="en-US" sz="18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을 물건이라고 비유한다면</a:t>
            </a:r>
            <a:r>
              <a:rPr lang="en-US" altLang="ko-KR" sz="18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그 물건을 필요한 사람들이 서로  </a:t>
            </a: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선택</a:t>
            </a:r>
            <a:r>
              <a:rPr lang="ko-KR" altLang="en-US" sz="18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을 할 수 있는 방법모색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87C4B5-CE0D-43C5-BA27-A39D5B3C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28" y="1674625"/>
            <a:ext cx="330653" cy="3255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84DD77-56E7-4AC6-B3FA-EF8012D2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603" y="2477089"/>
            <a:ext cx="330653" cy="32556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488E13-24BA-4733-8A71-C367907546EF}"/>
              </a:ext>
            </a:extLst>
          </p:cNvPr>
          <p:cNvSpPr/>
          <p:nvPr/>
        </p:nvSpPr>
        <p:spPr>
          <a:xfrm>
            <a:off x="2522589" y="4298822"/>
            <a:ext cx="7233971" cy="1269506"/>
          </a:xfrm>
          <a:prstGeom prst="round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3CAF296-EE4B-4A07-AB45-341C4F7A7EC2}"/>
              </a:ext>
            </a:extLst>
          </p:cNvPr>
          <p:cNvCxnSpPr>
            <a:endCxn id="10" idx="1"/>
          </p:cNvCxnSpPr>
          <p:nvPr/>
        </p:nvCxnSpPr>
        <p:spPr>
          <a:xfrm>
            <a:off x="-35512" y="4933575"/>
            <a:ext cx="2558101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B20D97-9C95-424F-9CD3-B076CD3413FB}"/>
              </a:ext>
            </a:extLst>
          </p:cNvPr>
          <p:cNvCxnSpPr>
            <a:cxnSpLocks/>
          </p:cNvCxnSpPr>
          <p:nvPr/>
        </p:nvCxnSpPr>
        <p:spPr>
          <a:xfrm>
            <a:off x="9756560" y="4855933"/>
            <a:ext cx="243544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BDE4C6F-9E62-4746-8803-4069D1A27478}"/>
              </a:ext>
            </a:extLst>
          </p:cNvPr>
          <p:cNvSpPr/>
          <p:nvPr/>
        </p:nvSpPr>
        <p:spPr>
          <a:xfrm>
            <a:off x="2807603" y="1453716"/>
            <a:ext cx="6736747" cy="39505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57CA01-4FC5-4DCF-8A41-0443C1D10249}"/>
              </a:ext>
            </a:extLst>
          </p:cNvPr>
          <p:cNvSpPr txBox="1"/>
          <p:nvPr/>
        </p:nvSpPr>
        <p:spPr>
          <a:xfrm>
            <a:off x="3250464" y="2218382"/>
            <a:ext cx="5870103" cy="207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실시간</a:t>
            </a: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으로 필요한 인력을 구하고 </a:t>
            </a:r>
            <a:endParaRPr lang="en-US" altLang="ko-KR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원하는 시간에 인력을 제공하여 보수를 </a:t>
            </a:r>
            <a:endParaRPr lang="en-US" altLang="ko-KR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받을 수 있는 </a:t>
            </a:r>
            <a:r>
              <a:rPr lang="ko-KR" altLang="en-US" sz="24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단기성 인력 서비스</a:t>
            </a: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를 제공한다</a:t>
            </a:r>
            <a:r>
              <a:rPr lang="en-US" altLang="ko-KR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9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5FC489-30CA-4087-9BFB-F1C000AAF3AE}"/>
              </a:ext>
            </a:extLst>
          </p:cNvPr>
          <p:cNvSpPr/>
          <p:nvPr/>
        </p:nvSpPr>
        <p:spPr>
          <a:xfrm>
            <a:off x="408369" y="770110"/>
            <a:ext cx="2201666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547408-D0EC-40E8-9C65-4C7BC1AAA0D1}"/>
              </a:ext>
            </a:extLst>
          </p:cNvPr>
          <p:cNvSpPr/>
          <p:nvPr/>
        </p:nvSpPr>
        <p:spPr>
          <a:xfrm>
            <a:off x="424893" y="371835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시장 및 유사 상품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id="{CA4E332C-8A0B-4C0A-A669-A098CA72CF28}"/>
              </a:ext>
            </a:extLst>
          </p:cNvPr>
          <p:cNvSpPr/>
          <p:nvPr/>
        </p:nvSpPr>
        <p:spPr>
          <a:xfrm>
            <a:off x="2596934" y="1356138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제품</a:t>
            </a:r>
            <a:r>
              <a:rPr lang="en-US" altLang="ko-KR" sz="1400" b="1" dirty="0">
                <a:solidFill>
                  <a:prstClr val="white"/>
                </a:solidFill>
              </a:rPr>
              <a:t>A,B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CC1AE0EC-7B47-4EBF-9BA5-DCC7F06F646D}"/>
              </a:ext>
            </a:extLst>
          </p:cNvPr>
          <p:cNvSpPr/>
          <p:nvPr/>
        </p:nvSpPr>
        <p:spPr>
          <a:xfrm>
            <a:off x="8068166" y="1373893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SAMS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6A91C9F-5E1D-453E-AE83-288CBF219A6A}"/>
              </a:ext>
            </a:extLst>
          </p:cNvPr>
          <p:cNvSpPr/>
          <p:nvPr/>
        </p:nvSpPr>
        <p:spPr>
          <a:xfrm>
            <a:off x="5624866" y="2261010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A4A7963F-7DDD-43F6-83E1-F21468BE5E7B}"/>
              </a:ext>
            </a:extLst>
          </p:cNvPr>
          <p:cNvSpPr>
            <a:spLocks noEditPoints="1"/>
          </p:cNvSpPr>
          <p:nvPr/>
        </p:nvSpPr>
        <p:spPr bwMode="auto">
          <a:xfrm>
            <a:off x="5939260" y="2433737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4CE1C2-D1C8-49C5-A1AA-19CB5AF2C431}"/>
              </a:ext>
            </a:extLst>
          </p:cNvPr>
          <p:cNvSpPr/>
          <p:nvPr/>
        </p:nvSpPr>
        <p:spPr>
          <a:xfrm>
            <a:off x="5765435" y="2739742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DE75ED-C14B-44F7-92C8-66C1217C7EFE}"/>
              </a:ext>
            </a:extLst>
          </p:cNvPr>
          <p:cNvSpPr txBox="1"/>
          <p:nvPr/>
        </p:nvSpPr>
        <p:spPr>
          <a:xfrm>
            <a:off x="6548090" y="2520844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29DB7-7969-44AF-A96B-7AB1ACAC0A9D}"/>
              </a:ext>
            </a:extLst>
          </p:cNvPr>
          <p:cNvSpPr txBox="1"/>
          <p:nvPr/>
        </p:nvSpPr>
        <p:spPr>
          <a:xfrm>
            <a:off x="5119492" y="2523989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84D10A-2FE0-492D-883E-8340DCEF6ED8}"/>
              </a:ext>
            </a:extLst>
          </p:cNvPr>
          <p:cNvSpPr txBox="1"/>
          <p:nvPr/>
        </p:nvSpPr>
        <p:spPr>
          <a:xfrm>
            <a:off x="2197698" y="2208754"/>
            <a:ext cx="2415004" cy="95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기존의 서비스는 </a:t>
            </a:r>
            <a:r>
              <a:rPr lang="ko-KR" altLang="en-US" sz="13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개인과</a:t>
            </a:r>
            <a:r>
              <a:rPr lang="ko-KR" altLang="en-US" sz="13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개인의 거래가 아닌 업체와 개인간의 거래가 주로 이루어짐</a:t>
            </a:r>
            <a:r>
              <a:rPr lang="en-US" altLang="ko-KR" sz="13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B577FFF-698C-4785-BE88-A6E9857AE54A}"/>
              </a:ext>
            </a:extLst>
          </p:cNvPr>
          <p:cNvSpPr/>
          <p:nvPr/>
        </p:nvSpPr>
        <p:spPr>
          <a:xfrm>
            <a:off x="5624866" y="3732643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64802EA9-79E0-470D-8F6B-94CC4AA9B840}"/>
              </a:ext>
            </a:extLst>
          </p:cNvPr>
          <p:cNvSpPr>
            <a:spLocks noEditPoints="1"/>
          </p:cNvSpPr>
          <p:nvPr/>
        </p:nvSpPr>
        <p:spPr bwMode="auto">
          <a:xfrm>
            <a:off x="5939260" y="3905370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47C07A-AE2D-4A1F-B243-C94EFE981CF7}"/>
              </a:ext>
            </a:extLst>
          </p:cNvPr>
          <p:cNvSpPr/>
          <p:nvPr/>
        </p:nvSpPr>
        <p:spPr>
          <a:xfrm>
            <a:off x="5765435" y="4211375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EE9BE4-D408-4999-8C2E-8451AD99B1AA}"/>
              </a:ext>
            </a:extLst>
          </p:cNvPr>
          <p:cNvSpPr txBox="1"/>
          <p:nvPr/>
        </p:nvSpPr>
        <p:spPr>
          <a:xfrm>
            <a:off x="6548090" y="3992477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D93E54-0552-4383-8433-E80D501106D8}"/>
              </a:ext>
            </a:extLst>
          </p:cNvPr>
          <p:cNvSpPr txBox="1"/>
          <p:nvPr/>
        </p:nvSpPr>
        <p:spPr>
          <a:xfrm>
            <a:off x="5119492" y="3995622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B72E7B7-DDED-474B-A50F-412EEE6E008B}"/>
              </a:ext>
            </a:extLst>
          </p:cNvPr>
          <p:cNvSpPr/>
          <p:nvPr/>
        </p:nvSpPr>
        <p:spPr>
          <a:xfrm>
            <a:off x="5624866" y="5264065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5EC520EB-E190-4250-AD7B-D173A40B1125}"/>
              </a:ext>
            </a:extLst>
          </p:cNvPr>
          <p:cNvSpPr>
            <a:spLocks noEditPoints="1"/>
          </p:cNvSpPr>
          <p:nvPr/>
        </p:nvSpPr>
        <p:spPr bwMode="auto">
          <a:xfrm>
            <a:off x="5939260" y="5436792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B70882-17A1-41E8-AF38-B14DFDE88BC6}"/>
              </a:ext>
            </a:extLst>
          </p:cNvPr>
          <p:cNvSpPr/>
          <p:nvPr/>
        </p:nvSpPr>
        <p:spPr>
          <a:xfrm>
            <a:off x="5765435" y="5742797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Step.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FA0BBD-3E10-499D-92A5-93AB8DB3E0DA}"/>
              </a:ext>
            </a:extLst>
          </p:cNvPr>
          <p:cNvSpPr txBox="1"/>
          <p:nvPr/>
        </p:nvSpPr>
        <p:spPr>
          <a:xfrm>
            <a:off x="6548090" y="5523899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BBDCC2-6BBC-4D2A-972B-06C1835C0DD1}"/>
              </a:ext>
            </a:extLst>
          </p:cNvPr>
          <p:cNvSpPr txBox="1"/>
          <p:nvPr/>
        </p:nvSpPr>
        <p:spPr>
          <a:xfrm>
            <a:off x="5119492" y="5527044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DFCD75E-8BB5-40AD-8F93-CC5843C338A4}"/>
              </a:ext>
            </a:extLst>
          </p:cNvPr>
          <p:cNvCxnSpPr>
            <a:cxnSpLocks/>
          </p:cNvCxnSpPr>
          <p:nvPr/>
        </p:nvCxnSpPr>
        <p:spPr>
          <a:xfrm flipV="1">
            <a:off x="2238311" y="3425885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54A5EF-CAE7-4A12-84AE-BD89AFB1E294}"/>
              </a:ext>
            </a:extLst>
          </p:cNvPr>
          <p:cNvCxnSpPr>
            <a:cxnSpLocks/>
          </p:cNvCxnSpPr>
          <p:nvPr/>
        </p:nvCxnSpPr>
        <p:spPr>
          <a:xfrm flipV="1">
            <a:off x="2266354" y="4935233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2497C5-E9A2-413E-BF14-8B52E173C8F1}"/>
              </a:ext>
            </a:extLst>
          </p:cNvPr>
          <p:cNvSpPr txBox="1"/>
          <p:nvPr/>
        </p:nvSpPr>
        <p:spPr>
          <a:xfrm>
            <a:off x="7626779" y="2451493"/>
            <a:ext cx="24150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C to C </a:t>
            </a: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거래가 자유로움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.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654BDE-5C2A-4295-95C4-4807AF273856}"/>
              </a:ext>
            </a:extLst>
          </p:cNvPr>
          <p:cNvSpPr txBox="1"/>
          <p:nvPr/>
        </p:nvSpPr>
        <p:spPr>
          <a:xfrm>
            <a:off x="7626779" y="5565280"/>
            <a:ext cx="24150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24</a:t>
            </a: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시간 기준 최신화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38C412-0D45-4A9F-8AC1-527641BF86A2}"/>
              </a:ext>
            </a:extLst>
          </p:cNvPr>
          <p:cNvSpPr txBox="1"/>
          <p:nvPr/>
        </p:nvSpPr>
        <p:spPr>
          <a:xfrm>
            <a:off x="7671169" y="3980786"/>
            <a:ext cx="2415004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평점을 통한 신뢰도 인증 가능</a:t>
            </a:r>
            <a:r>
              <a:rPr lang="en-US" altLang="ko-KR" sz="13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277693-DFFC-4985-A7BC-C97C1DCB18DE}"/>
              </a:ext>
            </a:extLst>
          </p:cNvPr>
          <p:cNvSpPr txBox="1"/>
          <p:nvPr/>
        </p:nvSpPr>
        <p:spPr>
          <a:xfrm>
            <a:off x="2273834" y="5474180"/>
            <a:ext cx="2415004" cy="655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게시글의 최신화가 느려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중복되는 정보가 많음</a:t>
            </a:r>
            <a:r>
              <a:rPr lang="en-US" altLang="ko-KR" sz="13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74F896-E0EF-428E-A493-48AEB0793882}"/>
              </a:ext>
            </a:extLst>
          </p:cNvPr>
          <p:cNvSpPr txBox="1"/>
          <p:nvPr/>
        </p:nvSpPr>
        <p:spPr>
          <a:xfrm>
            <a:off x="2197698" y="3917313"/>
            <a:ext cx="241500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평판을 확인 할 수 있는 시스템이 없어 판단이 힘듦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.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8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5FC489-30CA-4087-9BFB-F1C000AAF3AE}"/>
              </a:ext>
            </a:extLst>
          </p:cNvPr>
          <p:cNvSpPr/>
          <p:nvPr/>
        </p:nvSpPr>
        <p:spPr>
          <a:xfrm>
            <a:off x="159795" y="661572"/>
            <a:ext cx="2068500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547408-D0EC-40E8-9C65-4C7BC1AAA0D1}"/>
              </a:ext>
            </a:extLst>
          </p:cNvPr>
          <p:cNvSpPr/>
          <p:nvPr/>
        </p:nvSpPr>
        <p:spPr>
          <a:xfrm>
            <a:off x="417247" y="247548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 설계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7C7853-9C10-41D4-85A9-0F66D2A7D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1" y="798729"/>
            <a:ext cx="10200444" cy="59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4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5FC489-30CA-4087-9BFB-F1C000AAF3AE}"/>
              </a:ext>
            </a:extLst>
          </p:cNvPr>
          <p:cNvSpPr/>
          <p:nvPr/>
        </p:nvSpPr>
        <p:spPr>
          <a:xfrm>
            <a:off x="97654" y="368450"/>
            <a:ext cx="1340530" cy="490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547408-D0EC-40E8-9C65-4C7BC1AAA0D1}"/>
              </a:ext>
            </a:extLst>
          </p:cNvPr>
          <p:cNvSpPr/>
          <p:nvPr/>
        </p:nvSpPr>
        <p:spPr>
          <a:xfrm>
            <a:off x="101875" y="-3337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02. GUI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구현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71F12B-80C0-49E1-8BE9-64447A104255}"/>
              </a:ext>
            </a:extLst>
          </p:cNvPr>
          <p:cNvSpPr/>
          <p:nvPr/>
        </p:nvSpPr>
        <p:spPr>
          <a:xfrm>
            <a:off x="1555033" y="794446"/>
            <a:ext cx="1589103" cy="2809885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203F32-4E30-46C1-BC58-56BAFBBA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78" y="1228130"/>
            <a:ext cx="1533409" cy="1995608"/>
          </a:xfrm>
          <a:prstGeom prst="rect">
            <a:avLst/>
          </a:prstGeom>
        </p:spPr>
      </p:pic>
      <p:sp>
        <p:nvSpPr>
          <p:cNvPr id="7" name="사다리꼴 6">
            <a:extLst>
              <a:ext uri="{FF2B5EF4-FFF2-40B4-BE49-F238E27FC236}">
                <a16:creationId xmlns:a16="http://schemas.microsoft.com/office/drawing/2014/main" id="{95D53BC9-06A0-483B-9657-AFE7A1135B23}"/>
              </a:ext>
            </a:extLst>
          </p:cNvPr>
          <p:cNvSpPr/>
          <p:nvPr/>
        </p:nvSpPr>
        <p:spPr>
          <a:xfrm rot="10800000">
            <a:off x="1978365" y="778475"/>
            <a:ext cx="742438" cy="69061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67CE070-EA07-45C1-89B2-ABD854C8404B}"/>
              </a:ext>
            </a:extLst>
          </p:cNvPr>
          <p:cNvSpPr/>
          <p:nvPr/>
        </p:nvSpPr>
        <p:spPr>
          <a:xfrm>
            <a:off x="1582878" y="470513"/>
            <a:ext cx="1533409" cy="24633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F059B-DB97-4DD0-9020-80A4620EED9B}"/>
              </a:ext>
            </a:extLst>
          </p:cNvPr>
          <p:cNvSpPr txBox="1"/>
          <p:nvPr/>
        </p:nvSpPr>
        <p:spPr>
          <a:xfrm>
            <a:off x="1698287" y="445721"/>
            <a:ext cx="153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15326FC-B2AB-49DD-89FB-9D421667FA33}"/>
              </a:ext>
            </a:extLst>
          </p:cNvPr>
          <p:cNvSpPr/>
          <p:nvPr/>
        </p:nvSpPr>
        <p:spPr>
          <a:xfrm>
            <a:off x="4495029" y="813681"/>
            <a:ext cx="1589103" cy="2809885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5BE8FB5E-BB64-416C-B14F-6431639728DE}"/>
              </a:ext>
            </a:extLst>
          </p:cNvPr>
          <p:cNvSpPr/>
          <p:nvPr/>
        </p:nvSpPr>
        <p:spPr>
          <a:xfrm rot="10800000">
            <a:off x="4918361" y="797710"/>
            <a:ext cx="742438" cy="69061"/>
          </a:xfrm>
          <a:prstGeom prst="trapezoi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50A16E-42C8-4DB9-B327-EA76DD0E1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t="6583" r="18664" b="4688"/>
          <a:stretch/>
        </p:blipFill>
        <p:spPr>
          <a:xfrm>
            <a:off x="4564587" y="1061779"/>
            <a:ext cx="1449985" cy="236677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838EC7D-AC6B-4738-B936-B267B71078B8}"/>
              </a:ext>
            </a:extLst>
          </p:cNvPr>
          <p:cNvSpPr/>
          <p:nvPr/>
        </p:nvSpPr>
        <p:spPr>
          <a:xfrm>
            <a:off x="6456992" y="840311"/>
            <a:ext cx="1589103" cy="2809885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555449E8-1821-4431-A32A-98C6E889EF0D}"/>
              </a:ext>
            </a:extLst>
          </p:cNvPr>
          <p:cNvSpPr/>
          <p:nvPr/>
        </p:nvSpPr>
        <p:spPr>
          <a:xfrm rot="10800000">
            <a:off x="6880323" y="841118"/>
            <a:ext cx="742438" cy="61664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9A854A9-112C-4FAE-9D73-222868513631}"/>
              </a:ext>
            </a:extLst>
          </p:cNvPr>
          <p:cNvSpPr/>
          <p:nvPr/>
        </p:nvSpPr>
        <p:spPr>
          <a:xfrm>
            <a:off x="4524608" y="4021485"/>
            <a:ext cx="1589103" cy="2809885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64B4BA2D-94ED-4F4C-9CFC-5E0EDF771CA3}"/>
              </a:ext>
            </a:extLst>
          </p:cNvPr>
          <p:cNvSpPr/>
          <p:nvPr/>
        </p:nvSpPr>
        <p:spPr>
          <a:xfrm rot="10800000">
            <a:off x="4914581" y="4030553"/>
            <a:ext cx="742438" cy="47525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E53EAC72-2960-49E1-89ED-37D4F51011F0}"/>
              </a:ext>
            </a:extLst>
          </p:cNvPr>
          <p:cNvSpPr/>
          <p:nvPr/>
        </p:nvSpPr>
        <p:spPr>
          <a:xfrm rot="10800000">
            <a:off x="4918354" y="797710"/>
            <a:ext cx="742438" cy="69061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A4FC2E-B067-4B4F-BB8A-2D693D24E099}"/>
              </a:ext>
            </a:extLst>
          </p:cNvPr>
          <p:cNvSpPr/>
          <p:nvPr/>
        </p:nvSpPr>
        <p:spPr>
          <a:xfrm>
            <a:off x="4522867" y="489748"/>
            <a:ext cx="1533409" cy="24633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0CDD3E-FBA0-4EE9-90E1-748215FD1B5D}"/>
              </a:ext>
            </a:extLst>
          </p:cNvPr>
          <p:cNvSpPr txBox="1"/>
          <p:nvPr/>
        </p:nvSpPr>
        <p:spPr>
          <a:xfrm>
            <a:off x="4496238" y="457548"/>
            <a:ext cx="153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BE52386-3FFB-4500-B01D-D32F5361954B}"/>
              </a:ext>
            </a:extLst>
          </p:cNvPr>
          <p:cNvSpPr/>
          <p:nvPr/>
        </p:nvSpPr>
        <p:spPr>
          <a:xfrm>
            <a:off x="4571802" y="3742301"/>
            <a:ext cx="1533409" cy="24633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129B25-3888-417E-AE16-F80CB24D604D}"/>
              </a:ext>
            </a:extLst>
          </p:cNvPr>
          <p:cNvSpPr txBox="1"/>
          <p:nvPr/>
        </p:nvSpPr>
        <p:spPr>
          <a:xfrm>
            <a:off x="4852580" y="3701163"/>
            <a:ext cx="153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04. </a:t>
            </a:r>
            <a:r>
              <a:rPr lang="ko-KR" altLang="en-US" sz="1400" dirty="0">
                <a:solidFill>
                  <a:schemeClr val="bg1"/>
                </a:solidFill>
              </a:rPr>
              <a:t>메뉴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3B6D5AB-8093-4FD6-A74F-F3C25E2E9195}"/>
              </a:ext>
            </a:extLst>
          </p:cNvPr>
          <p:cNvSpPr/>
          <p:nvPr/>
        </p:nvSpPr>
        <p:spPr>
          <a:xfrm>
            <a:off x="6431566" y="498628"/>
            <a:ext cx="1533409" cy="24633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3537D0-40C1-4AE4-9338-64A0C9F7E1E6}"/>
              </a:ext>
            </a:extLst>
          </p:cNvPr>
          <p:cNvSpPr txBox="1"/>
          <p:nvPr/>
        </p:nvSpPr>
        <p:spPr>
          <a:xfrm>
            <a:off x="6546975" y="473836"/>
            <a:ext cx="153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</a:rPr>
              <a:t>회원 가입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D19B99-D6E4-4E18-8144-21D98CE448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6" t="7378" r="8452" b="5422"/>
          <a:stretch/>
        </p:blipFill>
        <p:spPr>
          <a:xfrm>
            <a:off x="6512648" y="1143196"/>
            <a:ext cx="1477789" cy="226016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59995A-DF10-4298-A247-53D0B9380BEB}"/>
              </a:ext>
            </a:extLst>
          </p:cNvPr>
          <p:cNvSpPr/>
          <p:nvPr/>
        </p:nvSpPr>
        <p:spPr>
          <a:xfrm flipV="1">
            <a:off x="3154885" y="2154978"/>
            <a:ext cx="131229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B5571C6-92D0-49F9-9BD1-7812EC1FBE76}"/>
              </a:ext>
            </a:extLst>
          </p:cNvPr>
          <p:cNvSpPr/>
          <p:nvPr/>
        </p:nvSpPr>
        <p:spPr>
          <a:xfrm>
            <a:off x="6084131" y="2132120"/>
            <a:ext cx="36547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CE9F771-CFBC-4E80-8F93-CF01B0CCA3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8" t="10356" r="11268" b="4855"/>
          <a:stretch/>
        </p:blipFill>
        <p:spPr>
          <a:xfrm>
            <a:off x="4653948" y="4252700"/>
            <a:ext cx="1327164" cy="2347454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EC3E602-BEDA-46BF-932A-C9FF33F240FA}"/>
              </a:ext>
            </a:extLst>
          </p:cNvPr>
          <p:cNvSpPr/>
          <p:nvPr/>
        </p:nvSpPr>
        <p:spPr>
          <a:xfrm>
            <a:off x="8411563" y="832913"/>
            <a:ext cx="1589103" cy="2809885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DFA3E4CC-D146-4B07-A22E-ED78D4F6165A}"/>
              </a:ext>
            </a:extLst>
          </p:cNvPr>
          <p:cNvSpPr/>
          <p:nvPr/>
        </p:nvSpPr>
        <p:spPr>
          <a:xfrm rot="10800000">
            <a:off x="8834894" y="833718"/>
            <a:ext cx="742438" cy="49329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B2EB43F-E016-48FE-93E7-454146232E08}"/>
              </a:ext>
            </a:extLst>
          </p:cNvPr>
          <p:cNvSpPr/>
          <p:nvPr/>
        </p:nvSpPr>
        <p:spPr>
          <a:xfrm>
            <a:off x="8316818" y="498628"/>
            <a:ext cx="1683848" cy="24633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A964A6-7BC6-423C-BAEF-5F154F4B3A4C}"/>
              </a:ext>
            </a:extLst>
          </p:cNvPr>
          <p:cNvSpPr txBox="1"/>
          <p:nvPr/>
        </p:nvSpPr>
        <p:spPr>
          <a:xfrm>
            <a:off x="8316595" y="466778"/>
            <a:ext cx="172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</a:rPr>
              <a:t>회원 정보 수정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F7C40F-0F18-42E6-8703-AC8273F8EFB7}"/>
              </a:ext>
            </a:extLst>
          </p:cNvPr>
          <p:cNvSpPr/>
          <p:nvPr/>
        </p:nvSpPr>
        <p:spPr>
          <a:xfrm flipV="1">
            <a:off x="8053335" y="2099569"/>
            <a:ext cx="358226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F2BA203-BF35-4C85-B754-6E5E7808B32C}"/>
              </a:ext>
            </a:extLst>
          </p:cNvPr>
          <p:cNvSpPr/>
          <p:nvPr/>
        </p:nvSpPr>
        <p:spPr>
          <a:xfrm>
            <a:off x="10366129" y="869902"/>
            <a:ext cx="1589103" cy="2809885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다리꼴 56">
            <a:extLst>
              <a:ext uri="{FF2B5EF4-FFF2-40B4-BE49-F238E27FC236}">
                <a16:creationId xmlns:a16="http://schemas.microsoft.com/office/drawing/2014/main" id="{4999ED24-292A-489C-972D-9191DAF39BED}"/>
              </a:ext>
            </a:extLst>
          </p:cNvPr>
          <p:cNvSpPr/>
          <p:nvPr/>
        </p:nvSpPr>
        <p:spPr>
          <a:xfrm rot="10800000">
            <a:off x="10789460" y="870705"/>
            <a:ext cx="742438" cy="45721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0E1D232-A173-4D34-A9E0-FA0936D7478D}"/>
              </a:ext>
            </a:extLst>
          </p:cNvPr>
          <p:cNvSpPr/>
          <p:nvPr/>
        </p:nvSpPr>
        <p:spPr>
          <a:xfrm>
            <a:off x="10340703" y="528219"/>
            <a:ext cx="1533409" cy="24633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79680C-CCFD-46E2-A079-4415709C115A}"/>
              </a:ext>
            </a:extLst>
          </p:cNvPr>
          <p:cNvSpPr txBox="1"/>
          <p:nvPr/>
        </p:nvSpPr>
        <p:spPr>
          <a:xfrm>
            <a:off x="10456112" y="503427"/>
            <a:ext cx="153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</a:rPr>
              <a:t>회원 탈퇴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785A074-C374-4C44-9D16-3BEF4E9041CB}"/>
              </a:ext>
            </a:extLst>
          </p:cNvPr>
          <p:cNvSpPr/>
          <p:nvPr/>
        </p:nvSpPr>
        <p:spPr>
          <a:xfrm flipV="1">
            <a:off x="10007901" y="2136558"/>
            <a:ext cx="358226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4AC17C8-AA4F-46A1-9E0E-0698A7B906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1" t="12889" r="13423" b="6617"/>
          <a:stretch/>
        </p:blipFill>
        <p:spPr>
          <a:xfrm>
            <a:off x="10478971" y="1061780"/>
            <a:ext cx="1395141" cy="234157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EABE144-E85D-4C56-859F-DA38714522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3" t="12602" r="13668" b="6929"/>
          <a:stretch/>
        </p:blipFill>
        <p:spPr>
          <a:xfrm>
            <a:off x="8467406" y="1019986"/>
            <a:ext cx="1459375" cy="2485873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5E3D850-BC2D-4D79-8124-ADF272118722}"/>
              </a:ext>
            </a:extLst>
          </p:cNvPr>
          <p:cNvSpPr/>
          <p:nvPr/>
        </p:nvSpPr>
        <p:spPr>
          <a:xfrm>
            <a:off x="2529629" y="3994850"/>
            <a:ext cx="1632663" cy="2747890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다리꼴 65">
            <a:extLst>
              <a:ext uri="{FF2B5EF4-FFF2-40B4-BE49-F238E27FC236}">
                <a16:creationId xmlns:a16="http://schemas.microsoft.com/office/drawing/2014/main" id="{2E56F5AE-0C1E-4473-9380-40643291595E}"/>
              </a:ext>
            </a:extLst>
          </p:cNvPr>
          <p:cNvSpPr/>
          <p:nvPr/>
        </p:nvSpPr>
        <p:spPr>
          <a:xfrm rot="10800000">
            <a:off x="2939037" y="4013364"/>
            <a:ext cx="813661" cy="45719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A86849C-12AF-4883-BF09-C38494AD7A69}"/>
              </a:ext>
            </a:extLst>
          </p:cNvPr>
          <p:cNvSpPr/>
          <p:nvPr/>
        </p:nvSpPr>
        <p:spPr>
          <a:xfrm>
            <a:off x="2353746" y="3740086"/>
            <a:ext cx="1871857" cy="2147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EADE3FF-9FAC-4252-95A0-44F9425CAC4C}"/>
              </a:ext>
            </a:extLst>
          </p:cNvPr>
          <p:cNvSpPr txBox="1"/>
          <p:nvPr/>
        </p:nvSpPr>
        <p:spPr>
          <a:xfrm>
            <a:off x="2374528" y="3677147"/>
            <a:ext cx="203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05. </a:t>
            </a:r>
            <a:r>
              <a:rPr lang="ko-KR" altLang="en-US" sz="1400" dirty="0">
                <a:solidFill>
                  <a:schemeClr val="bg1"/>
                </a:solidFill>
              </a:rPr>
              <a:t>판매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구매 게시판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AEBBAABD-5645-4656-964A-B0A247525C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7" t="10041" r="9052" b="10679"/>
          <a:stretch/>
        </p:blipFill>
        <p:spPr>
          <a:xfrm>
            <a:off x="2600665" y="4245499"/>
            <a:ext cx="1542331" cy="2346120"/>
          </a:xfrm>
          <a:prstGeom prst="rect">
            <a:avLst/>
          </a:prstGeom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2ABBFA-0EC8-41B5-8623-3AADC6CF653B}"/>
              </a:ext>
            </a:extLst>
          </p:cNvPr>
          <p:cNvSpPr/>
          <p:nvPr/>
        </p:nvSpPr>
        <p:spPr>
          <a:xfrm>
            <a:off x="514904" y="3978572"/>
            <a:ext cx="1669143" cy="276416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다리꼴 70">
            <a:extLst>
              <a:ext uri="{FF2B5EF4-FFF2-40B4-BE49-F238E27FC236}">
                <a16:creationId xmlns:a16="http://schemas.microsoft.com/office/drawing/2014/main" id="{95BAC301-CF62-4CF4-8AB9-DF848B58C1F8}"/>
              </a:ext>
            </a:extLst>
          </p:cNvPr>
          <p:cNvSpPr/>
          <p:nvPr/>
        </p:nvSpPr>
        <p:spPr>
          <a:xfrm rot="10800000">
            <a:off x="914373" y="3978571"/>
            <a:ext cx="813661" cy="59443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D95896AA-D45D-44BA-8965-54D0CB63E64A}"/>
              </a:ext>
            </a:extLst>
          </p:cNvPr>
          <p:cNvSpPr/>
          <p:nvPr/>
        </p:nvSpPr>
        <p:spPr>
          <a:xfrm>
            <a:off x="587398" y="3705428"/>
            <a:ext cx="1354245" cy="21621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789B575-C947-4BE4-A358-A27E082B9ED6}"/>
              </a:ext>
            </a:extLst>
          </p:cNvPr>
          <p:cNvSpPr txBox="1"/>
          <p:nvPr/>
        </p:nvSpPr>
        <p:spPr>
          <a:xfrm>
            <a:off x="718007" y="3655913"/>
            <a:ext cx="1223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06. </a:t>
            </a:r>
            <a:r>
              <a:rPr lang="ko-KR" altLang="en-US" sz="1400" dirty="0">
                <a:solidFill>
                  <a:schemeClr val="bg1"/>
                </a:solidFill>
              </a:rPr>
              <a:t>글 작성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756381D5-150C-4EF9-834A-D7526F80C9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13727" r="15103" b="5227"/>
          <a:stretch/>
        </p:blipFill>
        <p:spPr>
          <a:xfrm>
            <a:off x="571525" y="4312172"/>
            <a:ext cx="1516599" cy="2177378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AF7C54-8D04-41ED-A8AE-591030EFCA00}"/>
              </a:ext>
            </a:extLst>
          </p:cNvPr>
          <p:cNvSpPr/>
          <p:nvPr/>
        </p:nvSpPr>
        <p:spPr>
          <a:xfrm>
            <a:off x="2184047" y="5203173"/>
            <a:ext cx="36691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401F966-E848-4CD5-B578-83C0B13BEF66}"/>
              </a:ext>
            </a:extLst>
          </p:cNvPr>
          <p:cNvSpPr/>
          <p:nvPr/>
        </p:nvSpPr>
        <p:spPr>
          <a:xfrm>
            <a:off x="4162292" y="5213529"/>
            <a:ext cx="343234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2DE0B92-192B-4B24-B1CE-98811BE0B83C}"/>
              </a:ext>
            </a:extLst>
          </p:cNvPr>
          <p:cNvSpPr/>
          <p:nvPr/>
        </p:nvSpPr>
        <p:spPr>
          <a:xfrm>
            <a:off x="6132793" y="5354072"/>
            <a:ext cx="20715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048D1F-6C2A-4963-800A-689E1CC9D43C}"/>
              </a:ext>
            </a:extLst>
          </p:cNvPr>
          <p:cNvSpPr/>
          <p:nvPr/>
        </p:nvSpPr>
        <p:spPr>
          <a:xfrm>
            <a:off x="8158574" y="5370990"/>
            <a:ext cx="45719" cy="1487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F7C673D-B3F1-47CC-9D16-145BA34D88CB}"/>
              </a:ext>
            </a:extLst>
          </p:cNvPr>
          <p:cNvSpPr/>
          <p:nvPr/>
        </p:nvSpPr>
        <p:spPr>
          <a:xfrm>
            <a:off x="5316238" y="3604331"/>
            <a:ext cx="45719" cy="1357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26B02E4-9DA9-42B8-BB1F-7AF57583E972}"/>
              </a:ext>
            </a:extLst>
          </p:cNvPr>
          <p:cNvSpPr/>
          <p:nvPr/>
        </p:nvSpPr>
        <p:spPr>
          <a:xfrm>
            <a:off x="3355983" y="6742740"/>
            <a:ext cx="45719" cy="1152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6388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226B02E4-9DA9-42B8-BB1F-7AF57583E972}"/>
              </a:ext>
            </a:extLst>
          </p:cNvPr>
          <p:cNvSpPr/>
          <p:nvPr/>
        </p:nvSpPr>
        <p:spPr>
          <a:xfrm>
            <a:off x="3355981" y="0"/>
            <a:ext cx="45719" cy="5933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3A56F5C-3FC5-4938-86F9-49E24A6A7855}"/>
              </a:ext>
            </a:extLst>
          </p:cNvPr>
          <p:cNvSpPr/>
          <p:nvPr/>
        </p:nvSpPr>
        <p:spPr>
          <a:xfrm>
            <a:off x="8158574" y="0"/>
            <a:ext cx="45719" cy="6091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5C03ECA-A267-40D3-B592-3913BEB8A549}"/>
              </a:ext>
            </a:extLst>
          </p:cNvPr>
          <p:cNvSpPr/>
          <p:nvPr/>
        </p:nvSpPr>
        <p:spPr>
          <a:xfrm>
            <a:off x="500104" y="810713"/>
            <a:ext cx="1636020" cy="2590326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다리꼴 79">
            <a:extLst>
              <a:ext uri="{FF2B5EF4-FFF2-40B4-BE49-F238E27FC236}">
                <a16:creationId xmlns:a16="http://schemas.microsoft.com/office/drawing/2014/main" id="{3A6AB902-D326-4D46-BF1D-0FD1B3666A2E}"/>
              </a:ext>
            </a:extLst>
          </p:cNvPr>
          <p:cNvSpPr/>
          <p:nvPr/>
        </p:nvSpPr>
        <p:spPr>
          <a:xfrm rot="10800000">
            <a:off x="911283" y="827094"/>
            <a:ext cx="813661" cy="54267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8388BF5-C587-4197-9EBC-2540F5399E6B}"/>
              </a:ext>
            </a:extLst>
          </p:cNvPr>
          <p:cNvSpPr/>
          <p:nvPr/>
        </p:nvSpPr>
        <p:spPr>
          <a:xfrm>
            <a:off x="2678456" y="575398"/>
            <a:ext cx="1354245" cy="21621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4D157B-9374-4B92-B626-E44F17A6AC4F}"/>
              </a:ext>
            </a:extLst>
          </p:cNvPr>
          <p:cNvSpPr txBox="1"/>
          <p:nvPr/>
        </p:nvSpPr>
        <p:spPr>
          <a:xfrm>
            <a:off x="2708784" y="521504"/>
            <a:ext cx="141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07. </a:t>
            </a:r>
            <a:r>
              <a:rPr lang="ko-KR" altLang="en-US" sz="1400" dirty="0">
                <a:solidFill>
                  <a:schemeClr val="bg1"/>
                </a:solidFill>
              </a:rPr>
              <a:t>내 글 관리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35491FA2-2328-47C7-9704-3F94A6F6EC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15392" r="6344" b="7350"/>
          <a:stretch/>
        </p:blipFill>
        <p:spPr>
          <a:xfrm>
            <a:off x="2582096" y="1188370"/>
            <a:ext cx="1506505" cy="1817881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4E749F-CB5D-4FE8-9E98-412E14946A3A}"/>
              </a:ext>
            </a:extLst>
          </p:cNvPr>
          <p:cNvSpPr/>
          <p:nvPr/>
        </p:nvSpPr>
        <p:spPr>
          <a:xfrm>
            <a:off x="376069" y="551981"/>
            <a:ext cx="1871856" cy="20881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537D21-88B1-461D-BEC2-A65D80032A59}"/>
              </a:ext>
            </a:extLst>
          </p:cNvPr>
          <p:cNvSpPr txBox="1"/>
          <p:nvPr/>
        </p:nvSpPr>
        <p:spPr>
          <a:xfrm>
            <a:off x="313381" y="500449"/>
            <a:ext cx="232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08. </a:t>
            </a:r>
            <a:r>
              <a:rPr lang="ko-KR" altLang="en-US" sz="1400" dirty="0">
                <a:solidFill>
                  <a:schemeClr val="bg1"/>
                </a:solidFill>
              </a:rPr>
              <a:t>내 글 수정 및 삭제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18AA13-EBF8-4824-A697-B026A900E501}"/>
              </a:ext>
            </a:extLst>
          </p:cNvPr>
          <p:cNvSpPr/>
          <p:nvPr/>
        </p:nvSpPr>
        <p:spPr>
          <a:xfrm>
            <a:off x="2136124" y="1919047"/>
            <a:ext cx="381213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D2FD51DA-4807-4360-A985-92325992E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t="17740" r="8953" b="9330"/>
          <a:stretch/>
        </p:blipFill>
        <p:spPr>
          <a:xfrm>
            <a:off x="557949" y="1224771"/>
            <a:ext cx="1520327" cy="1832859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C0ED38A-796B-4EA8-9A9E-121948492A0C}"/>
              </a:ext>
            </a:extLst>
          </p:cNvPr>
          <p:cNvSpPr/>
          <p:nvPr/>
        </p:nvSpPr>
        <p:spPr>
          <a:xfrm>
            <a:off x="4292603" y="580087"/>
            <a:ext cx="1871856" cy="20881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9CC50BC-7405-448C-92A4-FB98B831A61A}"/>
              </a:ext>
            </a:extLst>
          </p:cNvPr>
          <p:cNvSpPr txBox="1"/>
          <p:nvPr/>
        </p:nvSpPr>
        <p:spPr>
          <a:xfrm>
            <a:off x="4292603" y="529276"/>
            <a:ext cx="232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09. </a:t>
            </a:r>
            <a:r>
              <a:rPr lang="ko-KR" altLang="en-US" sz="1400" dirty="0">
                <a:solidFill>
                  <a:schemeClr val="bg1"/>
                </a:solidFill>
              </a:rPr>
              <a:t>완료 및 평점 입력</a:t>
            </a: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8AC59136-B0BA-4C6B-8257-CC8DE95B0B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t="19945" r="17385"/>
          <a:stretch/>
        </p:blipFill>
        <p:spPr>
          <a:xfrm>
            <a:off x="4534572" y="1066438"/>
            <a:ext cx="1342569" cy="2045460"/>
          </a:xfrm>
          <a:prstGeom prst="rect">
            <a:avLst/>
          </a:prstGeom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D1F71B4-5A72-48B5-9214-5B7201D6B713}"/>
              </a:ext>
            </a:extLst>
          </p:cNvPr>
          <p:cNvSpPr/>
          <p:nvPr/>
        </p:nvSpPr>
        <p:spPr>
          <a:xfrm>
            <a:off x="2517338" y="845950"/>
            <a:ext cx="1636020" cy="2590326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다리꼴 96">
            <a:extLst>
              <a:ext uri="{FF2B5EF4-FFF2-40B4-BE49-F238E27FC236}">
                <a16:creationId xmlns:a16="http://schemas.microsoft.com/office/drawing/2014/main" id="{456410FD-0D06-419D-988A-CC386A24731A}"/>
              </a:ext>
            </a:extLst>
          </p:cNvPr>
          <p:cNvSpPr/>
          <p:nvPr/>
        </p:nvSpPr>
        <p:spPr>
          <a:xfrm rot="10800000">
            <a:off x="2928517" y="845950"/>
            <a:ext cx="813661" cy="54267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BC7CBC0D-2F7C-4F1E-BD00-F3ED26F8FEA6}"/>
              </a:ext>
            </a:extLst>
          </p:cNvPr>
          <p:cNvSpPr/>
          <p:nvPr/>
        </p:nvSpPr>
        <p:spPr>
          <a:xfrm>
            <a:off x="4409764" y="820794"/>
            <a:ext cx="1636020" cy="2590326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다리꼴 100">
            <a:extLst>
              <a:ext uri="{FF2B5EF4-FFF2-40B4-BE49-F238E27FC236}">
                <a16:creationId xmlns:a16="http://schemas.microsoft.com/office/drawing/2014/main" id="{BDC9C629-0864-4B97-A3E1-3E6F2D20A43F}"/>
              </a:ext>
            </a:extLst>
          </p:cNvPr>
          <p:cNvSpPr/>
          <p:nvPr/>
        </p:nvSpPr>
        <p:spPr>
          <a:xfrm rot="10800000">
            <a:off x="4820944" y="809919"/>
            <a:ext cx="813661" cy="54267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7332FBE-75D3-436B-AFFE-A7B34D962407}"/>
              </a:ext>
            </a:extLst>
          </p:cNvPr>
          <p:cNvSpPr/>
          <p:nvPr/>
        </p:nvSpPr>
        <p:spPr>
          <a:xfrm>
            <a:off x="4136994" y="1908700"/>
            <a:ext cx="265030" cy="486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9E82810-F2A8-4382-AF03-FAD1ECBB8BA8}"/>
              </a:ext>
            </a:extLst>
          </p:cNvPr>
          <p:cNvSpPr/>
          <p:nvPr/>
        </p:nvSpPr>
        <p:spPr>
          <a:xfrm>
            <a:off x="7392923" y="575398"/>
            <a:ext cx="1566224" cy="2149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8B5E59-9AC3-49DB-82BC-1715F6C4A56A}"/>
              </a:ext>
            </a:extLst>
          </p:cNvPr>
          <p:cNvSpPr txBox="1"/>
          <p:nvPr/>
        </p:nvSpPr>
        <p:spPr>
          <a:xfrm>
            <a:off x="7474574" y="521503"/>
            <a:ext cx="1740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10. </a:t>
            </a:r>
            <a:r>
              <a:rPr lang="ko-KR" altLang="en-US" sz="1400" dirty="0">
                <a:solidFill>
                  <a:schemeClr val="bg1"/>
                </a:solidFill>
              </a:rPr>
              <a:t>평점 리스트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1AB6CBF-98B7-494C-B7FC-BC7CAC0AEE76}"/>
              </a:ext>
            </a:extLst>
          </p:cNvPr>
          <p:cNvSpPr/>
          <p:nvPr/>
        </p:nvSpPr>
        <p:spPr>
          <a:xfrm>
            <a:off x="7349760" y="822271"/>
            <a:ext cx="1636020" cy="2590326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다리꼴 106">
            <a:extLst>
              <a:ext uri="{FF2B5EF4-FFF2-40B4-BE49-F238E27FC236}">
                <a16:creationId xmlns:a16="http://schemas.microsoft.com/office/drawing/2014/main" id="{7E8DAC92-A2BC-4EF8-AF28-74C0397D5ACF}"/>
              </a:ext>
            </a:extLst>
          </p:cNvPr>
          <p:cNvSpPr/>
          <p:nvPr/>
        </p:nvSpPr>
        <p:spPr>
          <a:xfrm rot="10800000">
            <a:off x="7760940" y="811396"/>
            <a:ext cx="813661" cy="54267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5BF67B-6418-49FE-97F1-33C0DA2F4F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6580" r="5930" b="4824"/>
          <a:stretch/>
        </p:blipFill>
        <p:spPr>
          <a:xfrm>
            <a:off x="7419557" y="1068127"/>
            <a:ext cx="1475869" cy="20437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36F7A6-1FD8-4635-AE4E-295ACBFE98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" t="16509" r="6355" b="4756"/>
          <a:stretch/>
        </p:blipFill>
        <p:spPr>
          <a:xfrm>
            <a:off x="7465424" y="4341861"/>
            <a:ext cx="1511206" cy="2221167"/>
          </a:xfrm>
          <a:prstGeom prst="rect">
            <a:avLst/>
          </a:prstGeom>
        </p:spPr>
      </p:pic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EEA7A4D0-BDB5-4165-AEEF-B6A629078442}"/>
              </a:ext>
            </a:extLst>
          </p:cNvPr>
          <p:cNvSpPr/>
          <p:nvPr/>
        </p:nvSpPr>
        <p:spPr>
          <a:xfrm>
            <a:off x="7465424" y="3826110"/>
            <a:ext cx="1566224" cy="2149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9BD0BF6-C10A-4BFA-82EF-27A4DBAE8DD1}"/>
              </a:ext>
            </a:extLst>
          </p:cNvPr>
          <p:cNvSpPr txBox="1"/>
          <p:nvPr/>
        </p:nvSpPr>
        <p:spPr>
          <a:xfrm>
            <a:off x="7547075" y="3772215"/>
            <a:ext cx="1740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11. </a:t>
            </a:r>
            <a:r>
              <a:rPr lang="ko-KR" altLang="en-US" sz="1400" dirty="0">
                <a:solidFill>
                  <a:schemeClr val="bg1"/>
                </a:solidFill>
              </a:rPr>
              <a:t>평점 검색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E5E53541-5CF4-488C-9BE4-8ACD1DC202D4}"/>
              </a:ext>
            </a:extLst>
          </p:cNvPr>
          <p:cNvSpPr/>
          <p:nvPr/>
        </p:nvSpPr>
        <p:spPr>
          <a:xfrm>
            <a:off x="7422261" y="4072983"/>
            <a:ext cx="1636020" cy="2590326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다리꼴 113">
            <a:extLst>
              <a:ext uri="{FF2B5EF4-FFF2-40B4-BE49-F238E27FC236}">
                <a16:creationId xmlns:a16="http://schemas.microsoft.com/office/drawing/2014/main" id="{C7D560B8-31FF-49FF-B5BC-9007265C7A3A}"/>
              </a:ext>
            </a:extLst>
          </p:cNvPr>
          <p:cNvSpPr/>
          <p:nvPr/>
        </p:nvSpPr>
        <p:spPr>
          <a:xfrm rot="10800000">
            <a:off x="7833441" y="4062108"/>
            <a:ext cx="813661" cy="54267"/>
          </a:xfrm>
          <a:prstGeom prst="trapezoid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9ED09D3-EC41-4AB2-8675-7CD95A355758}"/>
              </a:ext>
            </a:extLst>
          </p:cNvPr>
          <p:cNvSpPr/>
          <p:nvPr/>
        </p:nvSpPr>
        <p:spPr>
          <a:xfrm>
            <a:off x="8153175" y="3421257"/>
            <a:ext cx="45719" cy="4153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28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40">
            <a:extLst>
              <a:ext uri="{FF2B5EF4-FFF2-40B4-BE49-F238E27FC236}">
                <a16:creationId xmlns:a16="http://schemas.microsoft.com/office/drawing/2014/main" id="{BFC64D8A-FE86-4924-8F03-4DEBBA7042A6}"/>
              </a:ext>
            </a:extLst>
          </p:cNvPr>
          <p:cNvSpPr/>
          <p:nvPr/>
        </p:nvSpPr>
        <p:spPr>
          <a:xfrm>
            <a:off x="5202654" y="4175248"/>
            <a:ext cx="6737475" cy="37215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모서리가 둥근 직사각형 40">
            <a:extLst>
              <a:ext uri="{FF2B5EF4-FFF2-40B4-BE49-F238E27FC236}">
                <a16:creationId xmlns:a16="http://schemas.microsoft.com/office/drawing/2014/main" id="{479C5C55-69B4-4996-8A6A-7E85B82D9610}"/>
              </a:ext>
            </a:extLst>
          </p:cNvPr>
          <p:cNvSpPr/>
          <p:nvPr/>
        </p:nvSpPr>
        <p:spPr>
          <a:xfrm>
            <a:off x="5168385" y="2816569"/>
            <a:ext cx="6737475" cy="37215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5FC489-30CA-4087-9BFB-F1C000AAF3AE}"/>
              </a:ext>
            </a:extLst>
          </p:cNvPr>
          <p:cNvSpPr/>
          <p:nvPr/>
        </p:nvSpPr>
        <p:spPr>
          <a:xfrm>
            <a:off x="408369" y="778988"/>
            <a:ext cx="158022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547408-D0EC-40E8-9C65-4C7BC1AAA0D1}"/>
              </a:ext>
            </a:extLst>
          </p:cNvPr>
          <p:cNvSpPr/>
          <p:nvPr/>
        </p:nvSpPr>
        <p:spPr>
          <a:xfrm>
            <a:off x="424893" y="371835"/>
            <a:ext cx="32769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02.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기대 효과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8DB113-F8A8-47E5-AA92-E6CAEEF07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69" b="30458"/>
          <a:stretch/>
        </p:blipFill>
        <p:spPr>
          <a:xfrm>
            <a:off x="522269" y="2389907"/>
            <a:ext cx="3082213" cy="2638562"/>
          </a:xfrm>
          <a:prstGeom prst="rect">
            <a:avLst/>
          </a:prstGeom>
        </p:spPr>
      </p:pic>
      <p:sp>
        <p:nvSpPr>
          <p:cNvPr id="2" name="현 1">
            <a:extLst>
              <a:ext uri="{FF2B5EF4-FFF2-40B4-BE49-F238E27FC236}">
                <a16:creationId xmlns:a16="http://schemas.microsoft.com/office/drawing/2014/main" id="{8A43C8FD-724A-4F0E-9878-D2EA6D64A3CB}"/>
              </a:ext>
            </a:extLst>
          </p:cNvPr>
          <p:cNvSpPr/>
          <p:nvPr/>
        </p:nvSpPr>
        <p:spPr>
          <a:xfrm rot="11848155">
            <a:off x="-331787" y="1440140"/>
            <a:ext cx="4899124" cy="4757100"/>
          </a:xfrm>
          <a:prstGeom prst="chord">
            <a:avLst>
              <a:gd name="adj1" fmla="val 656550"/>
              <a:gd name="adj2" fmla="val 18879086"/>
            </a:avLst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02E6B-7997-4A6A-8B4B-DB3EE786E7D8}"/>
              </a:ext>
            </a:extLst>
          </p:cNvPr>
          <p:cNvSpPr txBox="1"/>
          <p:nvPr/>
        </p:nvSpPr>
        <p:spPr>
          <a:xfrm>
            <a:off x="5660991" y="2627794"/>
            <a:ext cx="642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ko-KR" altLang="en-US" sz="18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잡</a:t>
            </a:r>
            <a:r>
              <a:rPr lang="ko-KR" altLang="en-US" sz="18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시대에 맞춰 각자의 기량을 통해 수입 창출</a:t>
            </a:r>
            <a:r>
              <a:rPr lang="en-US" altLang="ko-KR" sz="18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BEA06-04D5-4BBF-9926-EC139E5E9BE0}"/>
              </a:ext>
            </a:extLst>
          </p:cNvPr>
          <p:cNvSpPr txBox="1"/>
          <p:nvPr/>
        </p:nvSpPr>
        <p:spPr>
          <a:xfrm>
            <a:off x="5359154" y="4060092"/>
            <a:ext cx="642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도움이나 노동력이 필요한 사람들에게 </a:t>
            </a:r>
            <a:r>
              <a:rPr lang="ko-KR" altLang="en-US" sz="24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적합한 인력제공</a:t>
            </a:r>
            <a:r>
              <a:rPr lang="en-US" altLang="ko-KR" sz="24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7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696</Words>
  <Application>Microsoft Office PowerPoint</Application>
  <PresentationFormat>와이드스크린</PresentationFormat>
  <Paragraphs>114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나눔스퀘어라운드 Bold</vt:lpstr>
      <vt:lpstr>맑은 고딕</vt:lpstr>
      <vt:lpstr>야놀자 야체 B</vt:lpstr>
      <vt:lpstr>Arial</vt:lpstr>
      <vt:lpstr>Tahoma</vt:lpstr>
      <vt:lpstr>1_Office 테마</vt:lpstr>
      <vt:lpstr>PowerPoint 프레젠테이션</vt:lpstr>
      <vt:lpstr>PowerPoint 프레젠테이션</vt:lpstr>
      <vt:lpstr>제안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seungyeon lee</cp:lastModifiedBy>
  <cp:revision>89</cp:revision>
  <dcterms:created xsi:type="dcterms:W3CDTF">2020-01-13T05:39:04Z</dcterms:created>
  <dcterms:modified xsi:type="dcterms:W3CDTF">2021-01-12T07:37:54Z</dcterms:modified>
</cp:coreProperties>
</file>